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6" r:id="rId3"/>
    <p:sldId id="280" r:id="rId4"/>
    <p:sldId id="262" r:id="rId5"/>
    <p:sldId id="260" r:id="rId6"/>
    <p:sldId id="261" r:id="rId7"/>
    <p:sldId id="263" r:id="rId8"/>
    <p:sldId id="265" r:id="rId9"/>
    <p:sldId id="272" r:id="rId10"/>
    <p:sldId id="273" r:id="rId11"/>
    <p:sldId id="271" r:id="rId12"/>
    <p:sldId id="270" r:id="rId13"/>
    <p:sldId id="276" r:id="rId14"/>
    <p:sldId id="268" r:id="rId15"/>
    <p:sldId id="275" r:id="rId16"/>
    <p:sldId id="277" r:id="rId17"/>
    <p:sldId id="267" r:id="rId18"/>
    <p:sldId id="274" r:id="rId19"/>
    <p:sldId id="264" r:id="rId20"/>
    <p:sldId id="278" r:id="rId21"/>
    <p:sldId id="279" r:id="rId22"/>
    <p:sldId id="269" r:id="rId23"/>
    <p:sldId id="281" r:id="rId24"/>
    <p:sldId id="282" r:id="rId25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521415D9-36F7-43E2-AB2F-B90AF26B5E84}">
      <p14:sectionLst xmlns:p14="http://schemas.microsoft.com/office/powerpoint/2010/main">
        <p14:section name="Приветствие" id="{6274B5C5-AB08-684F-8181-9478F21A42D6}">
          <p14:sldIdLst>
            <p14:sldId id="257"/>
          </p14:sldIdLst>
        </p14:section>
        <p14:section name="Концептуальный уровень" id="{98B77508-6EB3-964E-8A87-F49C4474A0DF}">
          <p14:sldIdLst>
            <p14:sldId id="266"/>
            <p14:sldId id="280"/>
            <p14:sldId id="262"/>
          </p14:sldIdLst>
        </p14:section>
        <p14:section name="Участники и топология" id="{17FE4A34-5FA6-D344-99D1-A7A92C570D09}">
          <p14:sldIdLst>
            <p14:sldId id="260"/>
            <p14:sldId id="261"/>
          </p14:sldIdLst>
        </p14:section>
        <p14:section name="Логический уровень" id="{92A4741A-00BE-9542-ADCB-3BAD4E481D1B}">
          <p14:sldIdLst>
            <p14:sldId id="263"/>
            <p14:sldId id="265"/>
            <p14:sldId id="272"/>
            <p14:sldId id="273"/>
          </p14:sldIdLst>
        </p14:section>
        <p14:section name="Физический уровень" id="{A1D14FC6-28AE-B842-A55C-B7D07EF0209D}">
          <p14:sldIdLst>
            <p14:sldId id="271"/>
            <p14:sldId id="270"/>
          </p14:sldIdLst>
        </p14:section>
        <p14:section name="Кейсы для решения" id="{B11B4F71-2B9D-A74F-B260-A214031409D7}">
          <p14:sldIdLst>
            <p14:sldId id="276"/>
            <p14:sldId id="268"/>
            <p14:sldId id="275"/>
            <p14:sldId id="277"/>
            <p14:sldId id="267"/>
            <p14:sldId id="274"/>
            <p14:sldId id="264"/>
            <p14:sldId id="278"/>
            <p14:sldId id="279"/>
            <p14:sldId id="269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90A"/>
    <a:srgbClr val="7DB1FF"/>
    <a:srgbClr val="05080A"/>
    <a:srgbClr val="4289F2"/>
    <a:srgbClr val="6373CE"/>
    <a:srgbClr val="040404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/>
    <p:restoredTop sz="94831"/>
  </p:normalViewPr>
  <p:slideViewPr>
    <p:cSldViewPr snapToGrid="0">
      <p:cViewPr>
        <p:scale>
          <a:sx n="120" d="100"/>
          <a:sy n="120" d="100"/>
        </p:scale>
        <p:origin x="920" y="800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S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69D07-41CF-7E49-8E48-6CBD5CE78891}" type="datetimeFigureOut">
              <a:rPr lang="ru-SE" smtClean="0"/>
              <a:t>2025-05-22</a:t>
            </a:fld>
            <a:endParaRPr lang="ru-S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S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S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S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91C5-8B5F-6D49-84F2-B3D7F1BFD975}" type="slidenum">
              <a:rPr lang="ru-SE" smtClean="0"/>
              <a:t>‹#›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417754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6B974-B2C0-4473-DBE1-4C0CFD61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7D1D05-0D36-EBBD-EDBE-D683286C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6FE699D-12DB-C98D-A2B3-A9F3C8D6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DAA1AB-0403-D3AE-ED9D-CD305EBBB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13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32546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7C61-163F-E42E-EC0A-24664F5F9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F14526-B978-47F5-5643-D0B0F7A5F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8A406A4-3C41-EDAC-B343-14F8A33E5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B275AE-F6C1-3298-8995-B15BFB99F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14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376273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FEC2A-1B4C-F812-E817-E5991AFE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C79CB05-A67C-47ED-223D-C87AF80F5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72F211E-FFFE-B657-B94F-D9E44CD9E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07D9-0F9E-98AE-E9D2-272F300F3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15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28797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415C3-DA5C-FD7C-5337-83115B79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F18459-51D1-5DCC-175B-76ED39739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0FF37C-0530-47C7-25F4-38F695FC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06B517-1287-ECEE-2653-E77017489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17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175540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19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2981969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23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8942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41C78-0178-9D2E-73FA-48336E5C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E83B1AC-66F5-911F-F26A-2859117DC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84F9483-5104-265D-9455-F6DC3293C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6C7A36-E680-BCA0-5C75-3AD8AA434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24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90653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codez0mb1e/cbdc-architecture/blob/main/data_model.ws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22912" y="4132789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Прикладной архитектурный сервис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Команда:</a:t>
            </a:r>
            <a:r>
              <a:rPr lang="en-US" sz="3000" b="1" dirty="0">
                <a:solidFill>
                  <a:srgbClr val="46ABF8"/>
                </a:solidFill>
              </a:rPr>
              <a:t> </a:t>
            </a:r>
            <a:r>
              <a:rPr lang="ru-RU" sz="3000" b="1" dirty="0" err="1">
                <a:solidFill>
                  <a:srgbClr val="46ABF8"/>
                </a:solidFill>
              </a:rPr>
              <a:t>Хахатонщики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67;p4">
            <a:extLst>
              <a:ext uri="{FF2B5EF4-FFF2-40B4-BE49-F238E27FC236}">
                <a16:creationId xmlns:a16="http://schemas.microsoft.com/office/drawing/2014/main" id="{CC118BD8-08CE-F6D1-9201-81DC37A7895F}"/>
              </a:ext>
            </a:extLst>
          </p:cNvPr>
          <p:cNvSpPr/>
          <p:nvPr/>
        </p:nvSpPr>
        <p:spPr bwMode="auto">
          <a:xfrm>
            <a:off x="291162" y="2815407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4800" b="1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Хакатон</a:t>
            </a:r>
            <a:endParaRPr lang="en-US" sz="4800" b="1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buClr>
                <a:srgbClr val="46ABF8"/>
              </a:buClr>
              <a:buSzPts val="2250"/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ARCHI.TECH 2025</a:t>
            </a:r>
            <a:endParaRPr sz="48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B64AB-D17F-038B-1A9D-28CF8421F6D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ACD81803-24E3-A5F0-667D-FCCEA10A7AA1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A0D9028F-7A84-DA1A-1E84-9E41FC35E2AA}"/>
              </a:ext>
            </a:extLst>
          </p:cNvPr>
          <p:cNvSpPr/>
          <p:nvPr/>
        </p:nvSpPr>
        <p:spPr>
          <a:xfrm>
            <a:off x="213740" y="68273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Связи между слоями</a:t>
            </a:r>
            <a:r>
              <a:rPr lang="ru-RU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Транзакции блокчейна обновляют балансы кошельков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Wallet.has_transactions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Смарт-контракты инициируют эмиссию/сжигание через специальный адрес (0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x000...).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Фиатные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счета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синхронизируются с банками для конвертации в цифровой рубль.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Хранилища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обеспечивают шлюз между аккаунтами и блокчейн-операциями.</a:t>
            </a:r>
          </a:p>
          <a:p>
            <a:pPr>
              <a:buNone/>
            </a:pPr>
            <a:r>
              <a:rPr lang="ru-RU" b="1" dirty="0">
                <a:solidFill>
                  <a:srgbClr val="6373CE"/>
                </a:solidFill>
                <a:effectLst/>
                <a:latin typeface="Helvetica Neue" panose="02000503000000020004" pitchFamily="2" charset="0"/>
              </a:rPr>
              <a:t>Ключевая логика</a:t>
            </a:r>
            <a:r>
              <a:rPr lang="ru-RU" dirty="0">
                <a:solidFill>
                  <a:srgbClr val="6373CE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Цифровой рубль существует как токен стандарта 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ERC-20,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управляемый смарт-контрактом.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Заморозка средств и блокировки реализуются через справочники и методы контракта.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Взаимодействие с традиционной банковской системой обеспечивается через 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85AFBE1A-A0DA-3FB9-A9DF-C58FA2590643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2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977FD-9C92-A75B-702B-9CC6DB4B5B6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BE50E128-9945-E7E2-B07C-818DA26519F1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Физический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12A9B754-D483-C319-0FCC-0A5694DB07DA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17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C443F-0489-9537-F12E-54D140A393C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7C02832-CD87-95EA-F394-3E078C435FEB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Процесс перевода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796AE6-DB8A-596E-8BE0-53BD949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20970"/>
            <a:ext cx="7583423" cy="6137030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8F21DB5F-83FB-4580-2341-B78F9054D4B0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35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3971C-7A28-96A5-CAC5-663B0F6070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7C619577-83DD-C6A5-1394-A468AB63A12A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Онлайн 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67ECC-B0F8-6AE6-1D9F-C2680A97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1" y="1259472"/>
            <a:ext cx="10123347" cy="5449644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4370D9AE-EF3B-A670-F716-75F619D6AB0A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13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8CBA8-F941-A41C-1C6A-1D153598797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4098F144-02CE-3212-4EE4-737FFBFD7F76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Оффлайн 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13A052-5039-0122-59DF-99124A7F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4" y="662976"/>
            <a:ext cx="7982687" cy="6061148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765B1C9B-CD71-50BE-0DAE-99465F14982C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73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26FAA5-6B91-0C60-3C84-0DD857AC666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2EAE30EB-E832-80E3-8A55-860886D974B0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406AD8F8-3336-842A-1489-38414CC5A524}"/>
              </a:ext>
            </a:extLst>
          </p:cNvPr>
          <p:cNvSpPr/>
          <p:nvPr/>
        </p:nvSpPr>
        <p:spPr>
          <a:xfrm>
            <a:off x="213740" y="959826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Краткое решение кейса: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 недостатке цифровых рублей (ЦР) у клиента система использует два сценария через РОРД (Центробанк):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1. Авто-своп (при активном соглашении):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Фиат списывается с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РОРД конвертирует его в ЦР через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burn/mint.  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 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переводятся клиенту → оплата поставщику (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BusinessAccount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  </a:t>
            </a:r>
          </a:p>
          <a:p>
            <a:pPr>
              <a:buNone/>
            </a:pPr>
            <a:r>
              <a:rPr lang="en" sz="1500" b="1" dirty="0">
                <a:solidFill>
                  <a:srgbClr val="4289F2"/>
                </a:solidFill>
                <a:effectLst/>
                <a:latin typeface="+mj-lt"/>
              </a:rPr>
              <a:t>2. </a:t>
            </a: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Кредит под залог (если авто-своп недоступен):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Фиат блокируется на </a:t>
            </a:r>
            <a:r>
              <a:rPr lang="en" sz="1500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как залог → РОРД запрашивает ЦР из*банковского хранилища.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ЦР выдаются клиенту → оплата поставщику → синхронизация залога/кредита. 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Ключевые элементы: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РОРД управляет конвертацией, кредитованием и блокировкой через методы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burn/mint.  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взаимодействует с фиатом,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BusinessAccount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принимает платежи в ЦР.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Автоматизация через смарт-контракты платформы ЦБ (</a:t>
            </a:r>
            <a:r>
              <a:rPr lang="ru-RU" sz="1500" b="1" dirty="0">
                <a:solidFill>
                  <a:schemeClr val="tx1"/>
                </a:solidFill>
                <a:effectLst/>
                <a:latin typeface="+mj-lt"/>
              </a:rPr>
              <a:t>С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и интеграцию с банковскими хранилищами. 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Итог: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Недостаток ЦР компенсируется конвертацией фиата или кредитом под залог, обеспечивая бесперебойность платежей.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4B00A889-1A0D-C052-B345-242B86528037}"/>
              </a:ext>
            </a:extLst>
          </p:cNvPr>
          <p:cNvSpPr/>
          <p:nvPr/>
        </p:nvSpPr>
        <p:spPr bwMode="auto">
          <a:xfrm>
            <a:off x="213741" y="329443"/>
            <a:ext cx="751709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Кейс 1 – </a:t>
            </a:r>
            <a:r>
              <a:rPr lang="ru-RU" sz="2000" b="1" dirty="0">
                <a:solidFill>
                  <a:srgbClr val="4289F2"/>
                </a:solidFill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ru-RU" sz="2000" b="1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17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71360-18F9-A8EF-CED0-880234E1CE3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E15B963-69CA-CD99-3042-AB45D10650C7}"/>
              </a:ext>
            </a:extLst>
          </p:cNvPr>
          <p:cNvSpPr/>
          <p:nvPr/>
        </p:nvSpPr>
        <p:spPr bwMode="auto">
          <a:xfrm>
            <a:off x="421941" y="264827"/>
            <a:ext cx="902009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2 – Приобретение при недостатке средств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785944-1F16-B5B0-881A-F810BC87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2463"/>
            <a:ext cx="7232238" cy="5852827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F3A01C57-1FAD-A251-6E4F-527721DE5F83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24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A3B25-0780-CA43-E867-0BA737EC930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4BD93CBD-5BC0-64B9-1DCB-6751CD18AD91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35293DF-84B3-F0DE-64F2-FAB45E7D01E0}"/>
              </a:ext>
            </a:extLst>
          </p:cNvPr>
          <p:cNvSpPr/>
          <p:nvPr/>
        </p:nvSpPr>
        <p:spPr>
          <a:xfrm>
            <a:off x="213740" y="910653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Краткое описание: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 недостатке цифровых рублей (ЦР) у клиента система автоматически использует </a:t>
            </a:r>
            <a:r>
              <a:rPr lang="ru-RU" sz="1500" dirty="0" err="1">
                <a:solidFill>
                  <a:schemeClr val="tx1"/>
                </a:solidFill>
                <a:effectLst/>
                <a:latin typeface="+mj-lt"/>
              </a:rPr>
              <a:t>фиатные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средства через два сценария:</a:t>
            </a:r>
          </a:p>
          <a:p>
            <a:pPr>
              <a:buNone/>
            </a:pPr>
            <a:br>
              <a:rPr lang="ru-RU" sz="150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1. Авто-своп (если соглашение активно):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   - Фиат списывается с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конвертируется в ЦР через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в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DigitalRubbleSmartContract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.  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  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переводятся поставщику через стандартный процесс.</a:t>
            </a:r>
          </a:p>
          <a:p>
            <a:pPr>
              <a:buNone/>
            </a:pP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2. Кредит под залог (если авто-своп недоступен):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   - Фиат блокируется как залог (через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FAccount</a:t>
            </a:r>
            <a:r>
              <a:rPr lang="en" sz="1500" dirty="0" err="1">
                <a:solidFill>
                  <a:schemeClr val="tx1"/>
                </a:solidFill>
                <a:effectLst/>
                <a:latin typeface="+mj-lt"/>
              </a:rPr>
              <a:t>.frozen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())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выдаются клиенту из банковского хранилища (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Vault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  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  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После оплаты система синхронизирует залог/кредит и уведомляет клиента.</a:t>
            </a:r>
            <a:br>
              <a:rPr lang="ru-RU" sz="1500" dirty="0">
                <a:solidFill>
                  <a:schemeClr val="tx1"/>
                </a:solidFill>
                <a:effectLst/>
                <a:latin typeface="+mj-lt"/>
              </a:rPr>
            </a:b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Ключевые элементы модели: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Взаимодействие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FAccount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фиат) ↔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Vault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хранилище) ↔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DigitalRubbleSmartContract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конвертация).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Автоматизация через смарт-контракты (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mint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burn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frozen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Интеграция с банковской инфраструктурой для обеспечения ликвидности ЦР.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00E5A5F1-E57F-F90F-64F6-225E17AA24EF}"/>
              </a:ext>
            </a:extLst>
          </p:cNvPr>
          <p:cNvSpPr/>
          <p:nvPr/>
        </p:nvSpPr>
        <p:spPr bwMode="auto">
          <a:xfrm>
            <a:off x="213740" y="264827"/>
            <a:ext cx="1010789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2 – Приобретение при недостатке 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средств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6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C85DA-D1FE-42C5-F96F-E38EB62B50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D4C06FB0-6D81-6D60-07FF-931329B0EF38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3 - Автоперевод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DBF7E-831C-CBD5-C5AB-403DAC37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41" y="910654"/>
            <a:ext cx="8546631" cy="5682519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BCDBC678-68BE-31F8-B595-BEFBC466F47F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0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D9495-2A0B-B3EC-B7B4-1E6CC33437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C59D00FA-E604-B0A7-269F-DDD244D9641F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Концептуальный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0EDD16-5045-7DF0-F1EA-2A571465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412" y="991939"/>
            <a:ext cx="8078703" cy="5601234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DEF56977-F224-3563-5845-8B00C7463BDE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16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F933831-B5CF-0881-A954-EF439D94D5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37955371-0703-62A5-78F5-8C141D38518F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37957342-8DFF-C7F3-FFC0-D6F5DC79C637}"/>
              </a:ext>
            </a:extLst>
          </p:cNvPr>
          <p:cNvSpPr/>
          <p:nvPr/>
        </p:nvSpPr>
        <p:spPr>
          <a:xfrm>
            <a:off x="213740" y="734195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Оплата между клиентами (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C2C)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осуществляется через автоматизированные переводы с использованием цифрового рубля (ЦР) и </a:t>
            </a:r>
            <a:r>
              <a:rPr lang="ru-RU" sz="14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фиатных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счетов (ФП). </a:t>
            </a:r>
          </a:p>
          <a:p>
            <a:pPr>
              <a:buNone/>
            </a:pPr>
            <a:r>
              <a:rPr lang="ru-RU" sz="1400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Реализовано два сценария: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1. Регулярный перевод (по расписанию):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Платформа проверяет соглашение об авто-свопе → резервирует средства на 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PrivatePersonAccount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ФП плательщика).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РОРД (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DigitalRubbleSmartContract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списывает резерв и зачисляет средства на 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BusinessAccount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ФП получателя).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2. Разовый перевод: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Клиент вводит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фразу получателя → РОРД верифицирует фразу и проводит транзакцию.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Ключевые элементы: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РОРД управляет списанием/зачислением, проверяет лимиты,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фразы и фрод-факторы.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фраза служит идентификатором получателя и защитой от ошибок.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Резервирование средств на этапе подтверждения гарантирует доступность суммы.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Технические аспекты: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Шифрование данных, подпись ЭП, формирование </a:t>
            </a:r>
            <a:r>
              <a:rPr lang="en" sz="1400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fingerprint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безопасности.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Запись операций в реестр РОРД и синхронизация статусов.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Итог:</a:t>
            </a:r>
          </a:p>
          <a:p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Система обеспечивает гибкие переводы (разовые/регулярные) с автоматической проверкой лимитов, резервированием средств и защитой через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фразы.</a:t>
            </a:r>
          </a:p>
          <a:p>
            <a:pPr>
              <a:buNone/>
            </a:pP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52C4299F-01A8-159E-CF12-390CF8704CAF}"/>
              </a:ext>
            </a:extLst>
          </p:cNvPr>
          <p:cNvSpPr/>
          <p:nvPr/>
        </p:nvSpPr>
        <p:spPr bwMode="auto">
          <a:xfrm>
            <a:off x="213740" y="246316"/>
            <a:ext cx="872837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Кейс 3 – </a:t>
            </a:r>
            <a:r>
              <a:rPr lang="ru-RU" sz="2000" b="1" dirty="0">
                <a:solidFill>
                  <a:srgbClr val="4289F2"/>
                </a:solidFill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ru-RU" sz="2000" b="1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17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AAA1A47-4B0D-04A9-D0E1-7100F6CDC88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F5467CD-8102-A324-BBDB-5739D964DAD1}"/>
              </a:ext>
            </a:extLst>
          </p:cNvPr>
          <p:cNvSpPr/>
          <p:nvPr/>
        </p:nvSpPr>
        <p:spPr>
          <a:xfrm>
            <a:off x="213740" y="734195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latin typeface="+mj-lt"/>
              </a:rPr>
              <a:t>Соблюдение требований законодательства производится на слое </a:t>
            </a:r>
            <a:r>
              <a:rPr lang="en-US" sz="1500" dirty="0" err="1">
                <a:solidFill>
                  <a:schemeClr val="tx1"/>
                </a:solidFill>
                <a:latin typeface="+mj-lt"/>
              </a:rPr>
              <a:t>DigitalRouble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latin typeface="+mj-lt"/>
              </a:rPr>
              <a:t>и использованием справочников чёрных списков и проведения контроля при проведении транзакции</a:t>
            </a: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CC198B9C-4075-4E71-22B1-89680B5AC85C}"/>
              </a:ext>
            </a:extLst>
          </p:cNvPr>
          <p:cNvSpPr/>
          <p:nvPr/>
        </p:nvSpPr>
        <p:spPr bwMode="auto">
          <a:xfrm>
            <a:off x="213740" y="246316"/>
            <a:ext cx="872837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Кейс </a:t>
            </a:r>
            <a:r>
              <a:rPr lang="en-US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4</a:t>
            </a: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 – </a:t>
            </a:r>
            <a:r>
              <a:rPr lang="ru-RU" sz="2000" b="1" dirty="0">
                <a:solidFill>
                  <a:srgbClr val="4289F2"/>
                </a:solidFill>
              </a:rPr>
              <a:t>Соблюдение требований законодательства в сфере ПОД/ФТ/ФРОМУ</a:t>
            </a:r>
            <a:endParaRPr lang="ru-RU" sz="2000" b="1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E96BFA9E-203B-AD12-9C64-D32B1F8142C3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16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828B9-B470-6870-69DA-5967A24F66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>
            <a:extLst>
              <a:ext uri="{FF2B5EF4-FFF2-40B4-BE49-F238E27FC236}">
                <a16:creationId xmlns:a16="http://schemas.microsoft.com/office/drawing/2014/main" id="{93D7F9E7-1A13-3A8A-C3FF-773A8E9A18DA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>
            <a:extLst>
              <a:ext uri="{FF2B5EF4-FFF2-40B4-BE49-F238E27FC236}">
                <a16:creationId xmlns:a16="http://schemas.microsoft.com/office/drawing/2014/main" id="{7B508465-582E-4FA4-6BD6-6E7A09852AE7}"/>
              </a:ext>
            </a:extLst>
          </p:cNvPr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>
            <a:extLst>
              <a:ext uri="{FF2B5EF4-FFF2-40B4-BE49-F238E27FC236}">
                <a16:creationId xmlns:a16="http://schemas.microsoft.com/office/drawing/2014/main" id="{4B61CE30-886C-07A4-F590-91B3015DF8F6}"/>
              </a:ext>
            </a:extLst>
          </p:cNvPr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>
            <a:extLst>
              <a:ext uri="{FF2B5EF4-FFF2-40B4-BE49-F238E27FC236}">
                <a16:creationId xmlns:a16="http://schemas.microsoft.com/office/drawing/2014/main" id="{A50D4C8E-9FC2-A626-A49D-BF5731CF6FF9}"/>
              </a:ext>
            </a:extLst>
          </p:cNvPr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>
            <a:extLst>
              <a:ext uri="{FF2B5EF4-FFF2-40B4-BE49-F238E27FC236}">
                <a16:creationId xmlns:a16="http://schemas.microsoft.com/office/drawing/2014/main" id="{6680D1A7-A046-05B6-A6B5-96BD3AC5CC2D}"/>
              </a:ext>
            </a:extLst>
          </p:cNvPr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>
            <a:extLst>
              <a:ext uri="{FF2B5EF4-FFF2-40B4-BE49-F238E27FC236}">
                <a16:creationId xmlns:a16="http://schemas.microsoft.com/office/drawing/2014/main" id="{84F588A4-3D80-6BC1-910E-F1048255DA71}"/>
              </a:ext>
            </a:extLst>
          </p:cNvPr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>
            <a:extLst>
              <a:ext uri="{FF2B5EF4-FFF2-40B4-BE49-F238E27FC236}">
                <a16:creationId xmlns:a16="http://schemas.microsoft.com/office/drawing/2014/main" id="{509F1D21-FC21-4E27-DCF7-199E001DC272}"/>
              </a:ext>
            </a:extLst>
          </p:cNvPr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>
            <a:extLst>
              <a:ext uri="{FF2B5EF4-FFF2-40B4-BE49-F238E27FC236}">
                <a16:creationId xmlns:a16="http://schemas.microsoft.com/office/drawing/2014/main" id="{FE034A68-8871-9173-3226-58D90C449D63}"/>
              </a:ext>
            </a:extLst>
          </p:cNvPr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10AB121C-B7DA-3508-BA4F-2B5520C1BC79}"/>
              </a:ext>
            </a:extLst>
          </p:cNvPr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>
            <a:extLst>
              <a:ext uri="{FF2B5EF4-FFF2-40B4-BE49-F238E27FC236}">
                <a16:creationId xmlns:a16="http://schemas.microsoft.com/office/drawing/2014/main" id="{913562C6-F5B0-D228-2FE0-9CA325F0FF08}"/>
              </a:ext>
            </a:extLst>
          </p:cNvPr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>
            <a:extLst>
              <a:ext uri="{FF2B5EF4-FFF2-40B4-BE49-F238E27FC236}">
                <a16:creationId xmlns:a16="http://schemas.microsoft.com/office/drawing/2014/main" id="{D962186D-DAA4-F7AB-9BC8-820B71A268C2}"/>
              </a:ext>
            </a:extLst>
          </p:cNvPr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>
            <a:extLst>
              <a:ext uri="{FF2B5EF4-FFF2-40B4-BE49-F238E27FC236}">
                <a16:creationId xmlns:a16="http://schemas.microsoft.com/office/drawing/2014/main" id="{A1A3C1AE-007A-75FD-E32C-5859646B3BE5}"/>
              </a:ext>
            </a:extLst>
          </p:cNvPr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>
            <a:extLst>
              <a:ext uri="{FF2B5EF4-FFF2-40B4-BE49-F238E27FC236}">
                <a16:creationId xmlns:a16="http://schemas.microsoft.com/office/drawing/2014/main" id="{2AFF9A9F-75C4-169A-4F46-FBDAE6C0B157}"/>
              </a:ext>
            </a:extLst>
          </p:cNvPr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>
            <a:extLst>
              <a:ext uri="{FF2B5EF4-FFF2-40B4-BE49-F238E27FC236}">
                <a16:creationId xmlns:a16="http://schemas.microsoft.com/office/drawing/2014/main" id="{D80AFA2C-7AC6-6B3C-87FC-BB1AB78D5CBA}"/>
              </a:ext>
            </a:extLst>
          </p:cNvPr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>
            <a:extLst>
              <a:ext uri="{FF2B5EF4-FFF2-40B4-BE49-F238E27FC236}">
                <a16:creationId xmlns:a16="http://schemas.microsoft.com/office/drawing/2014/main" id="{20F5F85F-A66F-8FA8-4295-DE148E003BE9}"/>
              </a:ext>
            </a:extLst>
          </p:cNvPr>
          <p:cNvSpPr/>
          <p:nvPr/>
        </p:nvSpPr>
        <p:spPr bwMode="auto">
          <a:xfrm>
            <a:off x="291162" y="4176660"/>
            <a:ext cx="996120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Все материалы можно найти: 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https://</a:t>
            </a:r>
            <a:r>
              <a:rPr lang="en" sz="3000" b="1" dirty="0" err="1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github.com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/codez0mb1e/</a:t>
            </a:r>
            <a:r>
              <a:rPr lang="en" sz="3000" b="1" dirty="0" err="1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cbdc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-architecture</a:t>
            </a:r>
            <a:endParaRPr sz="30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2" name="Google Shape;67;p4">
            <a:extLst>
              <a:ext uri="{FF2B5EF4-FFF2-40B4-BE49-F238E27FC236}">
                <a16:creationId xmlns:a16="http://schemas.microsoft.com/office/drawing/2014/main" id="{7CE762F5-C346-FD48-F590-B9CF53B5BAA2}"/>
              </a:ext>
            </a:extLst>
          </p:cNvPr>
          <p:cNvSpPr/>
          <p:nvPr/>
        </p:nvSpPr>
        <p:spPr bwMode="auto">
          <a:xfrm>
            <a:off x="291162" y="2815407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4800" b="1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Хакатон</a:t>
            </a:r>
            <a:endParaRPr lang="en-US" sz="4800" b="1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buClr>
                <a:srgbClr val="46ABF8"/>
              </a:buClr>
              <a:buSzPts val="2250"/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ARCHI.TECH 2025</a:t>
            </a:r>
            <a:endParaRPr sz="48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901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2948B13-DA4A-4450-7AB1-9484E0BE49F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A301DC87-52E7-39C5-451A-8EB2F180FD36}"/>
              </a:ext>
            </a:extLst>
          </p:cNvPr>
          <p:cNvSpPr/>
          <p:nvPr/>
        </p:nvSpPr>
        <p:spPr bwMode="auto">
          <a:xfrm>
            <a:off x="421941" y="264827"/>
            <a:ext cx="8978901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Приложение 1. Логическая модель (часть 1)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97AA4EF2-A5A4-69D4-74FA-648554320EF0}"/>
              </a:ext>
            </a:extLst>
          </p:cNvPr>
          <p:cNvPicPr/>
          <p:nvPr/>
        </p:nvPicPr>
        <p:blipFill rotWithShape="1">
          <a:blip r:embed="rId3">
            <a:alphaModFix/>
          </a:blip>
          <a:srcRect l="50000" t="10513" r="3437"/>
          <a:stretch/>
        </p:blipFill>
        <p:spPr bwMode="auto">
          <a:xfrm>
            <a:off x="8750300" y="0"/>
            <a:ext cx="34417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CBFF03-D417-F032-A5E9-1B0C9BF8C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0891" y="645827"/>
            <a:ext cx="6950218" cy="60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53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917DC33-E049-B628-98B4-EA1CBC1DDC2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93A1354-FE8F-CCBD-B28A-548B277DE597}"/>
              </a:ext>
            </a:extLst>
          </p:cNvPr>
          <p:cNvSpPr/>
          <p:nvPr/>
        </p:nvSpPr>
        <p:spPr bwMode="auto">
          <a:xfrm>
            <a:off x="421942" y="264827"/>
            <a:ext cx="884905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Приложение 1. Логическая модель (часть 2)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97D4ED53-D74A-8CCD-4005-F9F8B74702E0}"/>
              </a:ext>
            </a:extLst>
          </p:cNvPr>
          <p:cNvPicPr/>
          <p:nvPr/>
        </p:nvPicPr>
        <p:blipFill rotWithShape="1">
          <a:blip r:embed="rId3">
            <a:alphaModFix/>
          </a:blip>
          <a:srcRect l="50000" t="10513" r="3437"/>
          <a:stretch/>
        </p:blipFill>
        <p:spPr bwMode="auto">
          <a:xfrm>
            <a:off x="8750300" y="0"/>
            <a:ext cx="3441700" cy="32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17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08FBA-D3B9-D052-7F4C-AF87ED6B6C1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D2D5F820-5603-36FA-793C-4E62335EDEA9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Концептуальный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94D6DE39-41BB-2692-D778-2281333C098A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10BABB-D332-F056-3E13-EE5EA99EA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0346" y="552893"/>
            <a:ext cx="5721665" cy="61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2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80F90-23A4-8596-A897-ACCA610AC1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>
            <a:extLst>
              <a:ext uri="{FF2B5EF4-FFF2-40B4-BE49-F238E27FC236}">
                <a16:creationId xmlns:a16="http://schemas.microsoft.com/office/drawing/2014/main" id="{68F5F356-2616-BDD6-37D2-0A1906347BF5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FDD07CC-C205-60DE-F2CA-4129C2666E85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Разделяем сервисы на </a:t>
            </a:r>
            <a:r>
              <a:rPr lang="ru-RU" b="1" dirty="0">
                <a:solidFill>
                  <a:srgbClr val="4289F2"/>
                </a:solidFill>
              </a:rPr>
              <a:t>основную функциональность </a:t>
            </a:r>
            <a:r>
              <a:rPr lang="ru-RU" dirty="0">
                <a:solidFill>
                  <a:schemeClr val="tx1"/>
                </a:solidFill>
              </a:rPr>
              <a:t>и</a:t>
            </a:r>
            <a:r>
              <a:rPr lang="ru-RU" b="1" dirty="0">
                <a:solidFill>
                  <a:srgbClr val="4289F2"/>
                </a:solidFill>
              </a:rPr>
              <a:t> сквозную функциональность</a:t>
            </a:r>
          </a:p>
          <a:p>
            <a:pPr algn="just"/>
            <a:endParaRPr lang="ru-RU" b="1" dirty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Основная функциональность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4289F2"/>
                </a:solidFill>
              </a:rPr>
              <a:t>Финтех</a:t>
            </a:r>
            <a:r>
              <a:rPr lang="ru-RU" b="1" dirty="0">
                <a:solidFill>
                  <a:srgbClr val="4289F2"/>
                </a:solidFill>
              </a:rPr>
              <a:t>-специфические слои: </a:t>
            </a:r>
            <a:r>
              <a:rPr lang="en-US" dirty="0" err="1">
                <a:solidFill>
                  <a:schemeClr val="tx1"/>
                </a:solidFill>
              </a:rPr>
              <a:t>Goverance</a:t>
            </a:r>
            <a:r>
              <a:rPr lang="en-US" dirty="0">
                <a:solidFill>
                  <a:schemeClr val="tx1"/>
                </a:solidFill>
              </a:rPr>
              <a:t>, Gateways &amp; </a:t>
            </a:r>
            <a:r>
              <a:rPr lang="en-US" dirty="0" err="1">
                <a:solidFill>
                  <a:schemeClr val="tx1"/>
                </a:solidFill>
              </a:rPr>
              <a:t>Interopabiluty</a:t>
            </a:r>
            <a:r>
              <a:rPr lang="en-US" dirty="0">
                <a:solidFill>
                  <a:schemeClr val="tx1"/>
                </a:solidFill>
              </a:rPr>
              <a:t>, Audit &amp; Compliance</a:t>
            </a:r>
            <a:endParaRPr lang="ru-RU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4289F2"/>
                </a:solidFill>
              </a:rPr>
              <a:t>Блокчейн-специфические слои</a:t>
            </a:r>
            <a:r>
              <a:rPr lang="en-US" b="1" dirty="0">
                <a:solidFill>
                  <a:srgbClr val="4289F2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Identity &amp; Privacy, Sharding, Consensus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Сквозная функциональность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Accounting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Счета, их владельцы и правила ведения их реестра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Payments Processing</a:t>
            </a:r>
            <a:r>
              <a:rPr lang="ru-RU" b="1" dirty="0">
                <a:solidFill>
                  <a:srgbClr val="4289F2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- Платежи, из процессинг и вспомогательные операции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Digital Rubble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Программируемая логика Цифрового рубля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3AD859F9-B1B4-B320-6B38-845B27F974F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Концептуальный уровень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68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5080A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Участники и их Топология</a:t>
            </a:r>
            <a:endParaRPr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671EF8-639F-0501-3AF7-FED0F9BE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DB1FF">
                <a:alpha val="69804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906" y="776748"/>
            <a:ext cx="10727917" cy="6081251"/>
          </a:xfrm>
          <a:prstGeom prst="rect">
            <a:avLst/>
          </a:prstGeom>
        </p:spPr>
      </p:pic>
      <p:pic>
        <p:nvPicPr>
          <p:cNvPr id="112" name="Google Shape;112;p7" title="Group 2087327242.png"/>
          <p:cNvPicPr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0000" t="10513" r="3437"/>
          <a:stretch/>
        </p:blipFill>
        <p:spPr bwMode="auto">
          <a:xfrm flipV="1">
            <a:off x="7364361" y="1484671"/>
            <a:ext cx="4827639" cy="537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58964EC3-B09C-48A1-E388-3B802670817D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Здесь описано вкратце, что делают банки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Участники и их Топология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9676D-F09A-05DC-ED18-932333BD06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9D1B86F-E11A-4739-C642-86FC2935543C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4E862-B327-2BAF-1EA0-3DF02AB50741}"/>
              </a:ext>
            </a:extLst>
          </p:cNvPr>
          <p:cNvSpPr txBox="1"/>
          <p:nvPr/>
        </p:nvSpPr>
        <p:spPr>
          <a:xfrm>
            <a:off x="7711465" y="5613810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Полная версия: </a:t>
            </a:r>
            <a:r>
              <a:rPr lang="ru-SE" sz="1400" dirty="0">
                <a:solidFill>
                  <a:schemeClr val="bg1"/>
                </a:solidFill>
                <a:hlinkClick r:id="rId2"/>
              </a:rPr>
              <a:t>https://github.com/codez0mb1e/cbdc-architecture/blob/main/data_model.wsd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699F8B-2A4F-8E77-4359-B3A9EDC6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663687" y="653201"/>
            <a:ext cx="5347594" cy="6212173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10959BF1-1EC7-034F-B2CF-73EC488A1FA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40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57301-8C60-CCA3-F490-83A4821518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4483248B-726B-D3EC-F7C7-03D2DD7555FE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D218BEC-6291-141A-2E69-8B5BE2EB8A9F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b="1" dirty="0">
                <a:solidFill>
                  <a:srgbClr val="4289F2"/>
                </a:solidFill>
              </a:rPr>
              <a:t>Логический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rgbClr val="4289F2"/>
                </a:solidFill>
              </a:rPr>
              <a:t>уровень</a:t>
            </a:r>
            <a:r>
              <a:rPr lang="ru-RU" dirty="0">
                <a:solidFill>
                  <a:schemeClr val="tx1"/>
                </a:solidFill>
              </a:rPr>
              <a:t> модели данных цифрового рубля включает следующие ключевые компоненты и взаимодействия:</a:t>
            </a:r>
          </a:p>
          <a:p>
            <a:pPr algn="just"/>
            <a:r>
              <a:rPr lang="ru-RU" b="1" dirty="0">
                <a:solidFill>
                  <a:srgbClr val="4289F2"/>
                </a:solidFill>
              </a:rPr>
              <a:t>Блокчейн-слой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Адреса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Address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фиксированным адресом для эмиссии/сжигания токенов.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Смарт-контракты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Contract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типов </a:t>
            </a:r>
            <a:r>
              <a:rPr lang="en" dirty="0">
                <a:solidFill>
                  <a:schemeClr val="tx1"/>
                </a:solidFill>
              </a:rPr>
              <a:t>ERC-20/721, </a:t>
            </a:r>
            <a:r>
              <a:rPr lang="ru-RU" dirty="0">
                <a:solidFill>
                  <a:schemeClr val="tx1"/>
                </a:solidFill>
              </a:rPr>
              <a:t>связанные с адресами.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Транзакции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Transaction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полями для сумм, комиссий, вызовов контрактов и статусов.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Блоки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Block</a:t>
            </a:r>
            <a:r>
              <a:rPr lang="en" dirty="0">
                <a:solidFill>
                  <a:schemeClr val="tx1"/>
                </a:solidFill>
              </a:rPr>
              <a:t>), </a:t>
            </a:r>
            <a:r>
              <a:rPr lang="ru-RU" dirty="0">
                <a:solidFill>
                  <a:schemeClr val="tx1"/>
                </a:solidFill>
              </a:rPr>
              <a:t>агрегирующие транзакции и связывающие их с майнерами через адреса.</a:t>
            </a:r>
          </a:p>
          <a:p>
            <a:pPr algn="just"/>
            <a:r>
              <a:rPr lang="ru-RU" b="1" dirty="0">
                <a:solidFill>
                  <a:srgbClr val="4289F2"/>
                </a:solidFill>
              </a:rPr>
              <a:t>Слой обработки платежей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Кошельки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Wallet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методами управления балансом, лимитами и статусами (активен/заморожен).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Трансферы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Transfers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как сущности для записей о перемещении средств между кошельками.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782A1106-2F40-73EF-E064-A0F789F9601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85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F9848-5AB4-1511-680B-B891EA345A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A4A88F7F-B439-8294-B1DA-C37902A482B3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A779828-391C-E6AB-761A-8D6578917120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Учет и аккаунтинг</a:t>
            </a:r>
            <a:endParaRPr lang="ru-RU" dirty="0">
              <a:solidFill>
                <a:srgbClr val="4289F2"/>
              </a:solidFill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Аккаунты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Account):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абстрактная сущность для бизнес-счетов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BusinessAccount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частных лиц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PrivatePersonAccount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).</a:t>
            </a:r>
            <a:endParaRPr lang="ru-RU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Фиатные</a:t>
            </a: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счета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взаимодействия с традиционными банками.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Хранилища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депозитов/снятия средств, связанные с аккаунтами и блокчейн-адресами.</a:t>
            </a:r>
          </a:p>
          <a:p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Цифровой рубль</a:t>
            </a:r>
            <a:endParaRPr lang="ru-RU" dirty="0">
              <a:solidFill>
                <a:srgbClr val="4289F2"/>
              </a:solidFill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Смарт-контракт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DigitalRubbleSmartContract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 методами эмиссии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mint),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сжигания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burn),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заморозки средств и трансферов.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Справочники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для блокировок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blocked_accounts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заморозок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frozen_wallets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белых списков.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4E50E15B-E3A7-473B-5D86-426CACD5506E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2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</TotalTime>
  <Words>1025</Words>
  <Application>Microsoft Macintosh PowerPoint</Application>
  <DocSecurity>0</DocSecurity>
  <PresentationFormat>Широкоэкранный</PresentationFormat>
  <Paragraphs>117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Arial</vt:lpstr>
      <vt:lpstr>Calibri</vt:lpstr>
      <vt:lpstr>Helvetica Neue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tryer _</cp:lastModifiedBy>
  <cp:revision>11</cp:revision>
  <dcterms:modified xsi:type="dcterms:W3CDTF">2025-05-22T15:58:03Z</dcterms:modified>
  <cp:category/>
  <dc:identifier/>
  <cp:contentStatus/>
  <dc:language/>
  <cp:version/>
</cp:coreProperties>
</file>